
<file path=[Content_Types].xml><?xml version="1.0" encoding="utf-8"?>
<Types xmlns="http://schemas.openxmlformats.org/package/2006/content-types">
  <Default Extension="png" ContentType="image/png"/>
  <Default Extension="bin" ContentType="application/vnd.ms-office.activeX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ctiveX/activeX1.xml" ContentType="application/vnd.ms-office.activeX+xml"/>
  <Override PartName="/ppt/activeX/activeX2.xml" ContentType="application/vnd.ms-office.activeX+xml"/>
  <Override PartName="/ppt/activeX/activeX3.xml" ContentType="application/vnd.ms-office.activeX+xml"/>
  <Override PartName="/ppt/activeX/activeX4.xml" ContentType="application/vnd.ms-office.activeX+xml"/>
  <Override PartName="/ppt/activeX/activeX5.xml" ContentType="application/vnd.ms-office.activeX+xml"/>
  <Override PartName="/ppt/activeX/activeX6.xml" ContentType="application/vnd.ms-office.activeX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7" r:id="rId2"/>
    <p:sldId id="272" r:id="rId3"/>
    <p:sldId id="283" r:id="rId4"/>
    <p:sldId id="271" r:id="rId5"/>
    <p:sldId id="270" r:id="rId6"/>
    <p:sldId id="275" r:id="rId7"/>
    <p:sldId id="276" r:id="rId8"/>
    <p:sldId id="273" r:id="rId9"/>
    <p:sldId id="281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08" userDrawn="1">
          <p15:clr>
            <a:srgbClr val="A4A3A4"/>
          </p15:clr>
        </p15:guide>
        <p15:guide id="2" orient="horz" pos="4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3529" autoAdjust="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>
        <p:guide pos="408"/>
        <p:guide orient="horz" pos="45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9" d="100"/>
          <a:sy n="69" d="100"/>
        </p:scale>
        <p:origin x="278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activeX/_rels/activeX1.xml.rels><?xml version="1.0" encoding="UTF-8" standalone="yes"?>
<Relationships xmlns="http://schemas.openxmlformats.org/package/2006/relationships"><Relationship Id="rId1" Type="http://schemas.microsoft.com/office/2006/relationships/activeXControlBinary" Target="activeX1.bin"/></Relationships>
</file>

<file path=ppt/activeX/_rels/activeX2.xml.rels><?xml version="1.0" encoding="UTF-8" standalone="yes"?>
<Relationships xmlns="http://schemas.openxmlformats.org/package/2006/relationships"><Relationship Id="rId1" Type="http://schemas.microsoft.com/office/2006/relationships/activeXControlBinary" Target="activeX2.bin"/></Relationships>
</file>

<file path=ppt/activeX/_rels/activeX3.xml.rels><?xml version="1.0" encoding="UTF-8" standalone="yes"?>
<Relationships xmlns="http://schemas.openxmlformats.org/package/2006/relationships"><Relationship Id="rId1" Type="http://schemas.microsoft.com/office/2006/relationships/activeXControlBinary" Target="activeX3.bin"/></Relationships>
</file>

<file path=ppt/activeX/_rels/activeX4.xml.rels><?xml version="1.0" encoding="UTF-8" standalone="yes"?>
<Relationships xmlns="http://schemas.openxmlformats.org/package/2006/relationships"><Relationship Id="rId1" Type="http://schemas.microsoft.com/office/2006/relationships/activeXControlBinary" Target="activeX4.bin"/></Relationships>
</file>

<file path=ppt/activeX/_rels/activeX5.xml.rels><?xml version="1.0" encoding="UTF-8" standalone="yes"?>
<Relationships xmlns="http://schemas.openxmlformats.org/package/2006/relationships"><Relationship Id="rId1" Type="http://schemas.microsoft.com/office/2006/relationships/activeXControlBinary" Target="activeX5.bin"/></Relationships>
</file>

<file path=ppt/activeX/_rels/activeX6.xml.rels><?xml version="1.0" encoding="UTF-8" standalone="yes"?>
<Relationships xmlns="http://schemas.openxmlformats.org/package/2006/relationships"><Relationship Id="rId1" Type="http://schemas.microsoft.com/office/2006/relationships/activeXControlBinary" Target="activeX6.bin"/></Relationships>
</file>

<file path=ppt/activeX/activeX1.xml><?xml version="1.0" encoding="utf-8"?>
<ax:ocx xmlns:ax="http://schemas.microsoft.com/office/2006/activeX" xmlns:r="http://schemas.openxmlformats.org/officeDocument/2006/relationships" ax:classid="{5512D11C-5CC6-11CF-8D67-00AA00BDCE1D}" ax:persistence="persistStream" r:id="rId1"/>
</file>

<file path=ppt/activeX/activeX2.xml><?xml version="1.0" encoding="utf-8"?>
<ax:ocx xmlns:ax="http://schemas.microsoft.com/office/2006/activeX" xmlns:r="http://schemas.openxmlformats.org/officeDocument/2006/relationships" ax:classid="{5512D11C-5CC6-11CF-8D67-00AA00BDCE1D}" ax:persistence="persistStream" r:id="rId1"/>
</file>

<file path=ppt/activeX/activeX3.xml><?xml version="1.0" encoding="utf-8"?>
<ax:ocx xmlns:ax="http://schemas.microsoft.com/office/2006/activeX" xmlns:r="http://schemas.openxmlformats.org/officeDocument/2006/relationships" ax:classid="{5512D11C-5CC6-11CF-8D67-00AA00BDCE1D}" ax:persistence="persistStream" r:id="rId1"/>
</file>

<file path=ppt/activeX/activeX4.xml><?xml version="1.0" encoding="utf-8"?>
<ax:ocx xmlns:ax="http://schemas.microsoft.com/office/2006/activeX" xmlns:r="http://schemas.openxmlformats.org/officeDocument/2006/relationships" ax:classid="{5512D11C-5CC6-11CF-8D67-00AA00BDCE1D}" ax:persistence="persistStream" r:id="rId1"/>
</file>

<file path=ppt/activeX/activeX5.xml><?xml version="1.0" encoding="utf-8"?>
<ax:ocx xmlns:ax="http://schemas.microsoft.com/office/2006/activeX" xmlns:r="http://schemas.openxmlformats.org/officeDocument/2006/relationships" ax:classid="{5512D11C-5CC6-11CF-8D67-00AA00BDCE1D}" ax:persistence="persistStream" r:id="rId1"/>
</file>

<file path=ppt/activeX/activeX6.xml><?xml version="1.0" encoding="utf-8"?>
<ax:ocx xmlns:ax="http://schemas.microsoft.com/office/2006/activeX" xmlns:r="http://schemas.openxmlformats.org/officeDocument/2006/relationships" ax:classid="{5512D11C-5CC6-11CF-8D67-00AA00BDCE1D}" ax:persistence="persistStream" r:id="rId1"/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image" Target="../media/image8.wmf"/><Relationship Id="rId1" Type="http://schemas.openxmlformats.org/officeDocument/2006/relationships/image" Target="../media/image7.wmf"/><Relationship Id="rId4" Type="http://schemas.openxmlformats.org/officeDocument/2006/relationships/image" Target="../media/image10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3D5444-F62C-42C3-A75A-D9DBA807730F}" type="datetimeFigureOut">
              <a:rPr lang="en-US" smtClean="0"/>
              <a:t>5/30/2018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A4F617-7A30-41D4-AB86-5D833C98E18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6248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wmf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wmf>
</file>

<file path=ppt/media/image8.wmf>
</file>

<file path=ppt/media/image9.wm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CAA1FA-7B6A-47D2-8D61-F225D71B51FF}" type="datetimeFigureOut">
              <a:rPr lang="en-US" smtClean="0"/>
              <a:t>5/30/2018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9A179D-2D27-49E2-B022-8EDDA2EFE6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603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i="1" dirty="0">
                <a:latin typeface="Arial" pitchFamily="34" charset="0"/>
                <a:cs typeface="Arial" pitchFamily="34" charset="0"/>
              </a:rPr>
              <a:t>To change the  image on this slide, select the picture and delete it. Then click the Pictures icon in the placeholder to insert your own image.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A179D-2D27-49E2-B022-8EDDA2EFE68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422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 noChangeArrowheads="1"/>
          </p:cNvSpPr>
          <p:nvPr/>
        </p:nvSpPr>
        <p:spPr bwMode="white">
          <a:xfrm>
            <a:off x="8429022" y="0"/>
            <a:ext cx="3762978" cy="6858000"/>
          </a:xfrm>
          <a:custGeom>
            <a:avLst/>
            <a:gdLst>
              <a:gd name="connsiteX0" fmla="*/ 0 w 3762978"/>
              <a:gd name="connsiteY0" fmla="*/ 0 h 6858000"/>
              <a:gd name="connsiteX1" fmla="*/ 3762978 w 3762978"/>
              <a:gd name="connsiteY1" fmla="*/ 0 h 6858000"/>
              <a:gd name="connsiteX2" fmla="*/ 3762978 w 3762978"/>
              <a:gd name="connsiteY2" fmla="*/ 6858000 h 6858000"/>
              <a:gd name="connsiteX3" fmla="*/ 338667 w 3762978"/>
              <a:gd name="connsiteY3" fmla="*/ 6858000 h 6858000"/>
              <a:gd name="connsiteX4" fmla="*/ 1189567 w 3762978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62978" h="6858000">
                <a:moveTo>
                  <a:pt x="0" y="0"/>
                </a:moveTo>
                <a:lnTo>
                  <a:pt x="3762978" y="0"/>
                </a:lnTo>
                <a:lnTo>
                  <a:pt x="3762978" y="6858000"/>
                </a:lnTo>
                <a:lnTo>
                  <a:pt x="338667" y="6858000"/>
                </a:lnTo>
                <a:lnTo>
                  <a:pt x="1189567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1800" dirty="0"/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8145385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 dirty="0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7950653" y="0"/>
            <a:ext cx="1528232" cy="6858000"/>
          </a:xfrm>
          <a:custGeom>
            <a:avLst/>
            <a:gdLst/>
            <a:ahLst/>
            <a:cxnLst/>
            <a:rect l="l" t="t" r="r" b="b"/>
            <a:pathLst>
              <a:path w="1146174" h="6858000">
                <a:moveTo>
                  <a:pt x="0" y="0"/>
                </a:moveTo>
                <a:lnTo>
                  <a:pt x="253999" y="0"/>
                </a:lnTo>
                <a:lnTo>
                  <a:pt x="1146174" y="4337050"/>
                </a:lnTo>
                <a:lnTo>
                  <a:pt x="51117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1778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0" y="1873584"/>
            <a:ext cx="6400800" cy="256032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4572000"/>
            <a:ext cx="6400800" cy="1600200"/>
          </a:xfrm>
        </p:spPr>
        <p:txBody>
          <a:bodyPr/>
          <a:lstStyle>
            <a:lvl1pPr marL="0" indent="0" algn="l">
              <a:spcBef>
                <a:spcPts val="120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1258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724400" y="1828801"/>
            <a:ext cx="6172200" cy="4343400"/>
          </a:xfrm>
        </p:spPr>
        <p:txBody>
          <a:bodyPr tIns="2743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0" y="1828800"/>
            <a:ext cx="3017520" cy="4343400"/>
          </a:xfrm>
        </p:spPr>
        <p:txBody>
          <a:bodyPr anchor="ctr"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5/30/2018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5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1295400" y="5257800"/>
            <a:ext cx="457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 bwMode="invGray">
          <a:xfrm>
            <a:off x="6324599" y="5257800"/>
            <a:ext cx="457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295400" y="5257800"/>
            <a:ext cx="4572000" cy="548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Rectangle 11"/>
          <p:cNvSpPr/>
          <p:nvPr/>
        </p:nvSpPr>
        <p:spPr>
          <a:xfrm>
            <a:off x="6324599" y="5257800"/>
            <a:ext cx="4572000" cy="548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298448" y="1828801"/>
            <a:ext cx="4572000" cy="3428999"/>
          </a:xfrm>
        </p:spPr>
        <p:txBody>
          <a:bodyPr tIns="2743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invGray">
          <a:xfrm>
            <a:off x="1371273" y="5333098"/>
            <a:ext cx="4420252" cy="839102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3"/>
          </p:nvPr>
        </p:nvSpPr>
        <p:spPr>
          <a:xfrm>
            <a:off x="6324600" y="1828801"/>
            <a:ext cx="4572000" cy="3428999"/>
          </a:xfrm>
        </p:spPr>
        <p:txBody>
          <a:bodyPr tIns="2743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4"/>
          </p:nvPr>
        </p:nvSpPr>
        <p:spPr bwMode="invGray">
          <a:xfrm>
            <a:off x="6412954" y="5333098"/>
            <a:ext cx="4420252" cy="839102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5/30/2018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4010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5/30/2018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94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 rot="5400000">
            <a:off x="7562850" y="2228850"/>
            <a:ext cx="6858000" cy="2400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 rot="5400000">
            <a:off x="6331230" y="3387909"/>
            <a:ext cx="6858000" cy="8218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 rot="5400000">
            <a:off x="6251613" y="3387909"/>
            <a:ext cx="6858000" cy="821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71318" y="685800"/>
            <a:ext cx="1033272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685800"/>
            <a:ext cx="7976754" cy="54864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5/30/2018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7F8E3F6-DE14-48B2-B2BC-6FABA9630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110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5/30/2018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18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5"/>
          <p:cNvSpPr>
            <a:spLocks noChangeArrowheads="1"/>
          </p:cNvSpPr>
          <p:nvPr/>
        </p:nvSpPr>
        <p:spPr bwMode="white">
          <a:xfrm>
            <a:off x="6540503" y="0"/>
            <a:ext cx="5651496" cy="6858000"/>
          </a:xfrm>
          <a:custGeom>
            <a:avLst/>
            <a:gdLst/>
            <a:ahLst/>
            <a:cxnLst/>
            <a:rect l="l" t="t" r="r" b="b"/>
            <a:pathLst>
              <a:path w="4238622" h="6858000">
                <a:moveTo>
                  <a:pt x="0" y="0"/>
                </a:moveTo>
                <a:lnTo>
                  <a:pt x="4086222" y="0"/>
                </a:lnTo>
                <a:lnTo>
                  <a:pt x="4237035" y="0"/>
                </a:lnTo>
                <a:lnTo>
                  <a:pt x="4238622" y="0"/>
                </a:lnTo>
                <a:lnTo>
                  <a:pt x="4238622" y="6858000"/>
                </a:lnTo>
                <a:lnTo>
                  <a:pt x="4237035" y="6858000"/>
                </a:lnTo>
                <a:lnTo>
                  <a:pt x="4086222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6256868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 dirty="0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6062136" y="0"/>
            <a:ext cx="1528232" cy="6858000"/>
          </a:xfrm>
          <a:custGeom>
            <a:avLst/>
            <a:gdLst/>
            <a:ahLst/>
            <a:cxnLst/>
            <a:rect l="l" t="t" r="r" b="b"/>
            <a:pathLst>
              <a:path w="1146174" h="6858000">
                <a:moveTo>
                  <a:pt x="0" y="0"/>
                </a:moveTo>
                <a:lnTo>
                  <a:pt x="253999" y="0"/>
                </a:lnTo>
                <a:lnTo>
                  <a:pt x="1146174" y="4337050"/>
                </a:lnTo>
                <a:lnTo>
                  <a:pt x="51117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1778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1" y="1873584"/>
            <a:ext cx="5120640" cy="256032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 descr="An empty placeholder to add an image. Click on the placeholder and select the image that you wish to add"/>
          <p:cNvSpPr>
            <a:spLocks noGrp="1"/>
          </p:cNvSpPr>
          <p:nvPr>
            <p:ph type="pic" sz="quarter" idx="10"/>
          </p:nvPr>
        </p:nvSpPr>
        <p:spPr>
          <a:xfrm>
            <a:off x="6743703" y="0"/>
            <a:ext cx="5448297" cy="6858000"/>
          </a:xfrm>
          <a:custGeom>
            <a:avLst/>
            <a:gdLst>
              <a:gd name="connsiteX0" fmla="*/ 0 w 5448297"/>
              <a:gd name="connsiteY0" fmla="*/ 0 h 6858000"/>
              <a:gd name="connsiteX1" fmla="*/ 5448297 w 5448297"/>
              <a:gd name="connsiteY1" fmla="*/ 0 h 6858000"/>
              <a:gd name="connsiteX2" fmla="*/ 5448297 w 5448297"/>
              <a:gd name="connsiteY2" fmla="*/ 6858000 h 6858000"/>
              <a:gd name="connsiteX3" fmla="*/ 338667 w 5448297"/>
              <a:gd name="connsiteY3" fmla="*/ 6858000 h 6858000"/>
              <a:gd name="connsiteX4" fmla="*/ 1185333 w 5448297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8297" h="6858000">
                <a:moveTo>
                  <a:pt x="0" y="0"/>
                </a:moveTo>
                <a:lnTo>
                  <a:pt x="5448297" y="0"/>
                </a:lnTo>
                <a:lnTo>
                  <a:pt x="5448297" y="6858000"/>
                </a:lnTo>
                <a:lnTo>
                  <a:pt x="338667" y="6858000"/>
                </a:lnTo>
                <a:lnTo>
                  <a:pt x="1185333" y="4337050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 tIns="36576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1" y="4572000"/>
            <a:ext cx="5120640" cy="1600200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40281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ChangeArrowheads="1"/>
          </p:cNvSpPr>
          <p:nvPr/>
        </p:nvSpPr>
        <p:spPr bwMode="white">
          <a:xfrm>
            <a:off x="9622368" y="0"/>
            <a:ext cx="2569632" cy="6858000"/>
          </a:xfrm>
          <a:custGeom>
            <a:avLst/>
            <a:gdLst/>
            <a:ahLst/>
            <a:cxnLst/>
            <a:rect l="l" t="t" r="r" b="b"/>
            <a:pathLst>
              <a:path w="1927224" h="6858000">
                <a:moveTo>
                  <a:pt x="0" y="0"/>
                </a:moveTo>
                <a:lnTo>
                  <a:pt x="1927224" y="0"/>
                </a:lnTo>
                <a:lnTo>
                  <a:pt x="192722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/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9237132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016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 dirty="0"/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9173633" y="0"/>
            <a:ext cx="1460499" cy="6858000"/>
          </a:xfrm>
          <a:custGeom>
            <a:avLst/>
            <a:gdLst/>
            <a:ahLst/>
            <a:cxnLst/>
            <a:rect l="l" t="t" r="r" b="b"/>
            <a:pathLst>
              <a:path w="1095374" h="6858000">
                <a:moveTo>
                  <a:pt x="0" y="0"/>
                </a:moveTo>
                <a:lnTo>
                  <a:pt x="203199" y="0"/>
                </a:lnTo>
                <a:lnTo>
                  <a:pt x="1095374" y="4337050"/>
                </a:lnTo>
                <a:lnTo>
                  <a:pt x="460374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016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 dirty="0"/>
          </a:p>
        </p:txBody>
      </p:sp>
      <p:sp>
        <p:nvSpPr>
          <p:cNvPr id="10" name="Freeform 7"/>
          <p:cNvSpPr>
            <a:spLocks/>
          </p:cNvSpPr>
          <p:nvPr/>
        </p:nvSpPr>
        <p:spPr bwMode="auto">
          <a:xfrm>
            <a:off x="9173633" y="0"/>
            <a:ext cx="1460499" cy="6858000"/>
          </a:xfrm>
          <a:custGeom>
            <a:avLst/>
            <a:gdLst/>
            <a:ahLst/>
            <a:cxnLst/>
            <a:rect l="l" t="t" r="r" b="b"/>
            <a:pathLst>
              <a:path w="1095374" h="6858000">
                <a:moveTo>
                  <a:pt x="0" y="0"/>
                </a:moveTo>
                <a:lnTo>
                  <a:pt x="203199" y="0"/>
                </a:lnTo>
                <a:lnTo>
                  <a:pt x="1095374" y="4337050"/>
                </a:lnTo>
                <a:lnTo>
                  <a:pt x="460374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8" y="2914650"/>
            <a:ext cx="8046720" cy="1557338"/>
          </a:xfrm>
        </p:spPr>
        <p:txBody>
          <a:bodyPr anchor="b">
            <a:normAutofit/>
          </a:bodyPr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398" y="4589463"/>
            <a:ext cx="8046718" cy="1011237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1964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8799"/>
            <a:ext cx="4572000" cy="43434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5/30/2018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206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572000" cy="850392"/>
          </a:xfrm>
        </p:spPr>
        <p:txBody>
          <a:bodyPr anchor="ctr">
            <a:normAutofit/>
          </a:bodyPr>
          <a:lstStyle>
            <a:lvl1pPr marL="0" indent="0">
              <a:buNone/>
              <a:defRPr sz="2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705100"/>
            <a:ext cx="4572000" cy="34671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28800"/>
            <a:ext cx="4572000" cy="847725"/>
          </a:xfrm>
        </p:spPr>
        <p:txBody>
          <a:bodyPr anchor="ctr">
            <a:normAutofit/>
          </a:bodyPr>
          <a:lstStyle>
            <a:lvl1pPr marL="0" indent="0">
              <a:buNone/>
              <a:defRPr sz="2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705100"/>
            <a:ext cx="4572000" cy="34671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5/30/2018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360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5/30/2018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337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5/30/2018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63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8209" y="1828800"/>
            <a:ext cx="6126480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0" y="1828800"/>
            <a:ext cx="3017520" cy="4343400"/>
          </a:xfrm>
        </p:spPr>
        <p:txBody>
          <a:bodyPr anchor="ctr"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5/30/2018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6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white">
          <a:xfrm>
            <a:off x="0" y="0"/>
            <a:ext cx="12192000" cy="137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1371600"/>
            <a:ext cx="12192000" cy="8218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0" y="1443006"/>
            <a:ext cx="12192000" cy="821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399" y="6374999"/>
            <a:ext cx="624320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91449" y="6374999"/>
            <a:ext cx="148070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A79A3335-6331-4872-A8B7-ECD55539F4D0}" type="datetimeFigureOut">
              <a:rPr lang="en-US" smtClean="0"/>
              <a:pPr/>
              <a:t>5/30/2018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5000" y="6374999"/>
            <a:ext cx="1371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A7F8E3F6-DE14-48B2-B2BC-6FABA9630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73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61" r:id="rId11"/>
    <p:sldLayoutId id="2147483658" r:id="rId12"/>
    <p:sldLayoutId id="2147483659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.xml"/><Relationship Id="rId13" Type="http://schemas.openxmlformats.org/officeDocument/2006/relationships/image" Target="../media/image10.wmf"/><Relationship Id="rId3" Type="http://schemas.openxmlformats.org/officeDocument/2006/relationships/control" Target="../activeX/activeX2.xml"/><Relationship Id="rId7" Type="http://schemas.openxmlformats.org/officeDocument/2006/relationships/control" Target="../activeX/activeX6.xml"/><Relationship Id="rId12" Type="http://schemas.openxmlformats.org/officeDocument/2006/relationships/image" Target="../media/image9.wmf"/><Relationship Id="rId2" Type="http://schemas.openxmlformats.org/officeDocument/2006/relationships/control" Target="../activeX/activeX1.xml"/><Relationship Id="rId1" Type="http://schemas.openxmlformats.org/officeDocument/2006/relationships/vmlDrawing" Target="../drawings/vmlDrawing1.vml"/><Relationship Id="rId6" Type="http://schemas.openxmlformats.org/officeDocument/2006/relationships/control" Target="../activeX/activeX5.xml"/><Relationship Id="rId11" Type="http://schemas.openxmlformats.org/officeDocument/2006/relationships/image" Target="../media/image8.wmf"/><Relationship Id="rId5" Type="http://schemas.openxmlformats.org/officeDocument/2006/relationships/control" Target="../activeX/activeX4.xml"/><Relationship Id="rId10" Type="http://schemas.openxmlformats.org/officeDocument/2006/relationships/image" Target="../media/image7.wmf"/><Relationship Id="rId4" Type="http://schemas.openxmlformats.org/officeDocument/2006/relationships/control" Target="../activeX/activeX3.xml"/><Relationship Id="rId9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7700" y="868680"/>
            <a:ext cx="5120640" cy="2560320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Multi-Cloud, Security and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DevSecOps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Presentation</a:t>
            </a:r>
          </a:p>
        </p:txBody>
      </p:sp>
      <p:pic>
        <p:nvPicPr>
          <p:cNvPr id="5" name="Picture Placeholder 4" descr="City street with motion blur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" b="14"/>
          <a:stretch>
            <a:fillRect/>
          </a:stretch>
        </p:blipFill>
        <p:spPr/>
      </p:pic>
      <p:sp>
        <p:nvSpPr>
          <p:cNvPr id="6" name="Subtitle 5">
            <a:extLst>
              <a:ext uri="{FF2B5EF4-FFF2-40B4-BE49-F238E27FC236}">
                <a16:creationId xmlns:a16="http://schemas.microsoft.com/office/drawing/2014/main" id="{A9F983A5-9D13-4C8D-8041-8493BEFE4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4157222"/>
            <a:ext cx="5120640" cy="160020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Tom Fisher</a:t>
            </a:r>
          </a:p>
          <a:p>
            <a:pPr>
              <a:spcBef>
                <a:spcPts val="6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May, 2018</a:t>
            </a:r>
          </a:p>
        </p:txBody>
      </p:sp>
    </p:spTree>
    <p:extLst>
      <p:ext uri="{BB962C8B-B14F-4D97-AF65-F5344CB8AC3E}">
        <p14:creationId xmlns:p14="http://schemas.microsoft.com/office/powerpoint/2010/main" val="1380595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47700" y="723900"/>
            <a:ext cx="7770436" cy="5695753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Conclusions</a:t>
            </a:r>
          </a:p>
          <a:p>
            <a:pPr marL="800100" lvl="1" indent="-3429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Multi-cloud implementations are being done around the globe in real time</a:t>
            </a:r>
          </a:p>
          <a:p>
            <a:pPr marL="800100" lvl="1" indent="-3429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Intra- and Inter-cloud security is rapidly becoming the number one multi-cloud deployment issue</a:t>
            </a:r>
          </a:p>
          <a:p>
            <a:pPr marL="1257300" lvl="2" indent="-3429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Application Container technology adding fuel to the fire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CC73064B-A2F6-44E1-B1E9-6B93DDD3586F}"/>
              </a:ext>
            </a:extLst>
          </p:cNvPr>
          <p:cNvSpPr txBox="1">
            <a:spLocks/>
          </p:cNvSpPr>
          <p:nvPr/>
        </p:nvSpPr>
        <p:spPr>
          <a:xfrm>
            <a:off x="657031" y="4124131"/>
            <a:ext cx="5949042" cy="22955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57300" lvl="2" indent="-34290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3200" dirty="0"/>
          </a:p>
          <a:p>
            <a:endParaRPr lang="en-US" sz="3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36F8CB6-1334-4F65-BA45-2FC91BED0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040" y="3590488"/>
            <a:ext cx="5292338" cy="309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778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4341" y="207999"/>
            <a:ext cx="10292593" cy="1036850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What Keeps This Guy Awake at Night?</a:t>
            </a:r>
          </a:p>
        </p:txBody>
      </p:sp>
      <p:pic>
        <p:nvPicPr>
          <p:cNvPr id="6" name="CIO Stress">
            <a:hlinkClick r:id="" action="ppaction://media"/>
            <a:extLst>
              <a:ext uri="{FF2B5EF4-FFF2-40B4-BE49-F238E27FC236}">
                <a16:creationId xmlns:a16="http://schemas.microsoft.com/office/drawing/2014/main" id="{0A768191-62CE-48E4-BBE7-D8CBEE16F716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330" r="2212"/>
          <a:stretch/>
        </p:blipFill>
        <p:spPr>
          <a:xfrm>
            <a:off x="2015412" y="1819469"/>
            <a:ext cx="8024327" cy="4609322"/>
          </a:xfrm>
        </p:spPr>
      </p:pic>
    </p:spTree>
    <p:extLst>
      <p:ext uri="{BB962C8B-B14F-4D97-AF65-F5344CB8AC3E}">
        <p14:creationId xmlns:p14="http://schemas.microsoft.com/office/powerpoint/2010/main" val="289226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4341" y="207999"/>
            <a:ext cx="10292593" cy="1036850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Multi-Cloud Concerns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4341" y="1828800"/>
            <a:ext cx="10959482" cy="463731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Different Management Interfaces for each Cloud environment</a:t>
            </a:r>
          </a:p>
          <a:p>
            <a:pPr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Application Sprawl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Especially with Container technology</a:t>
            </a:r>
          </a:p>
          <a:p>
            <a:pPr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Migration</a:t>
            </a:r>
          </a:p>
          <a:p>
            <a:pPr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Compliance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HIPAA, PCI DSS, FISMA, SOX, etc.</a:t>
            </a:r>
          </a:p>
          <a:p>
            <a:pPr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Security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Especially between different cloud environments</a:t>
            </a:r>
          </a:p>
          <a:p>
            <a:pPr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Cost Control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Forecasting AWS, Azure, Google and etc. costs to right-size cloud expenses and choose the proper platforms on which to deploy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800"/>
              </a:spcBef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0E0036-7371-45C2-BB37-2E7DF92ADC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8856" y="2995125"/>
            <a:ext cx="3932854" cy="1966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913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4341" y="198572"/>
            <a:ext cx="10292593" cy="1036850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Multi-Cloud Security Concerns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4341" y="1828800"/>
            <a:ext cx="10292593" cy="4343400"/>
          </a:xfrm>
        </p:spPr>
        <p:txBody>
          <a:bodyPr>
            <a:no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Type of threats that can imperil cloud environments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Data breaches and loss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Distributed Denial of service (DDoS)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Insufficient identity and access management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Insecure interfaces and application programming interfaces (APIs)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System vulnerabilities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Account hijacking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Abuse and nefarious use of cloud services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Malicious insiders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Advanced persistent threats 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Shared technology vulnerabilities</a:t>
            </a: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0FB140-B737-4EA0-B536-56243C9FE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4499" y="2884033"/>
            <a:ext cx="2619375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18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4341" y="207999"/>
            <a:ext cx="10292593" cy="1036850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CIO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4342" y="1690777"/>
            <a:ext cx="7687225" cy="467551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Responsibilities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Creating a reliable IT infrastructure that supports the business and enables business agility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Managing the IT infrastructure, including budgeting and allocation of technological and human resources</a:t>
            </a:r>
          </a:p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Concerns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Security</a:t>
            </a:r>
          </a:p>
          <a:p>
            <a:pPr lvl="2">
              <a:lnSpc>
                <a:spcPct val="100000"/>
              </a:lnSpc>
              <a:spcBef>
                <a:spcPts val="3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Is anything bad happening to corporate data – theft, illegal access, etc.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81F643-C53C-499F-863D-1A57A04E6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9036" y="2726422"/>
            <a:ext cx="3383902" cy="2295332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53701E9-4671-4A21-8438-337BCFF9C2D1}"/>
              </a:ext>
            </a:extLst>
          </p:cNvPr>
          <p:cNvSpPr txBox="1">
            <a:spLocks/>
          </p:cNvSpPr>
          <p:nvPr/>
        </p:nvSpPr>
        <p:spPr>
          <a:xfrm>
            <a:off x="666363" y="4520241"/>
            <a:ext cx="7663906" cy="21884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7432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9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402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Multi-Cloud </a:t>
            </a:r>
          </a:p>
          <a:p>
            <a:pPr lvl="2">
              <a:lnSpc>
                <a:spcPct val="100000"/>
              </a:lnSpc>
              <a:spcBef>
                <a:spcPts val="3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Maintaining business agility while moving infrastructure to multi-cloud environments</a:t>
            </a:r>
          </a:p>
          <a:p>
            <a:pPr lvl="3">
              <a:lnSpc>
                <a:spcPct val="100000"/>
              </a:lnSpc>
              <a:spcBef>
                <a:spcPts val="3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Ensuring that the businesses critical apps are 100% available during the move</a:t>
            </a:r>
          </a:p>
        </p:txBody>
      </p:sp>
    </p:spTree>
    <p:extLst>
      <p:ext uri="{BB962C8B-B14F-4D97-AF65-F5344CB8AC3E}">
        <p14:creationId xmlns:p14="http://schemas.microsoft.com/office/powerpoint/2010/main" val="270441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4341" y="207999"/>
            <a:ext cx="10292593" cy="103685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CISO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8800"/>
            <a:ext cx="8097773" cy="246328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Responsibilities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Develop a cybersecurity strategy that protects customer data against all threats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Deliver clear security reports at board meetings 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Advocate for technology that improves cyber defenses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0B03FB-F764-41AE-8302-5485519C6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3568" y="3147756"/>
            <a:ext cx="2975367" cy="167484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4908725-FE79-45E1-8628-B3A44FEED47B}"/>
              </a:ext>
            </a:extLst>
          </p:cNvPr>
          <p:cNvSpPr txBox="1">
            <a:spLocks/>
          </p:cNvSpPr>
          <p:nvPr/>
        </p:nvSpPr>
        <p:spPr>
          <a:xfrm>
            <a:off x="647700" y="3726024"/>
            <a:ext cx="7925849" cy="30200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7432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9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402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Respond to cybersecurity threats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Challenges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Staying up-to-date with local and global security challenges, new technologies and compliance issues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Delivering strategy and response reports to non-technical board and business leaders</a:t>
            </a:r>
          </a:p>
        </p:txBody>
      </p:sp>
    </p:spTree>
    <p:extLst>
      <p:ext uri="{BB962C8B-B14F-4D97-AF65-F5344CB8AC3E}">
        <p14:creationId xmlns:p14="http://schemas.microsoft.com/office/powerpoint/2010/main" val="992802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177194"/>
            <a:ext cx="10292593" cy="103685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Director of Security or Risk Manager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4341" y="1715679"/>
            <a:ext cx="7122253" cy="475413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latin typeface="Calibri"/>
                <a:cs typeface="Calibri"/>
              </a:rPr>
              <a:t>Responsibilities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sz="1800" dirty="0">
                <a:latin typeface="Calibri"/>
                <a:cs typeface="Calibri"/>
              </a:rPr>
              <a:t>Contribute to IT quality and process improvement 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sz="1800" dirty="0">
                <a:latin typeface="Calibri"/>
                <a:cs typeface="Calibri"/>
              </a:rPr>
              <a:t>Perform Application, Infrastructure &amp; Network security risk management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sz="1800" dirty="0">
                <a:latin typeface="Calibri"/>
                <a:cs typeface="Calibri"/>
              </a:rPr>
              <a:t>Develop IT security and risk management frameworks and policies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sz="1800" dirty="0">
                <a:latin typeface="Calibri"/>
                <a:cs typeface="Calibri"/>
              </a:rPr>
              <a:t>Translate policy statements to enforceable actions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sz="1800" dirty="0">
                <a:latin typeface="Calibri"/>
                <a:cs typeface="Calibri"/>
              </a:rPr>
              <a:t>Perform validation of all security measures </a:t>
            </a:r>
          </a:p>
          <a:p>
            <a:pPr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latin typeface="Calibri"/>
                <a:cs typeface="Calibri"/>
              </a:rPr>
              <a:t>Challenges 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sz="1800" dirty="0">
                <a:latin typeface="Calibri"/>
                <a:cs typeface="Calibri"/>
              </a:rPr>
              <a:t>Difficulty in measuring the performance of their programs 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sz="1800" dirty="0">
                <a:latin typeface="Calibri"/>
                <a:cs typeface="Calibri"/>
              </a:rPr>
              <a:t>Difficulty assessing the risks they need to protect against</a:t>
            </a:r>
          </a:p>
          <a:p>
            <a:pPr>
              <a:spcBef>
                <a:spcPts val="800"/>
              </a:spcBef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D4D2F7-3B6B-4AA9-9680-1A0A56E1A6C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17169" y="2879216"/>
            <a:ext cx="2857899" cy="1933845"/>
          </a:xfrm>
          <a:prstGeom prst="rect">
            <a:avLst/>
          </a:prstGeom>
        </p:spPr>
      </p:pic>
    </p:spTree>
    <p:controls>
      <mc:AlternateContent xmlns:mc="http://schemas.openxmlformats.org/markup-compatibility/2006">
        <mc:Choice xmlns:v="urn:schemas-microsoft-com:vml" Requires="v">
          <p:control spid="1127" name="HTMLHidden1" r:id="rId2" imgW="914400" imgH="228600"/>
        </mc:Choice>
        <mc:Fallback>
          <p:control name="HTMLHidden1" r:id="rId2" imgW="914400" imgH="228600">
            <p:pic>
              <p:nvPicPr>
                <p:cNvPr id="5" name="HTMLHidden1">
                  <a:extLst>
                    <a:ext uri="{FF2B5EF4-FFF2-40B4-BE49-F238E27FC236}">
                      <a16:creationId xmlns:a16="http://schemas.microsoft.com/office/drawing/2014/main" id="{04C41642-A8B0-46ED-976A-FE4FC875D72A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0"/>
                <a:srcRect/>
                <a:stretch>
                  <a:fillRect/>
                </a:stretch>
              </p:blipFill>
              <p:spPr bwMode="auto">
                <a:xfrm>
                  <a:off x="6005513" y="-9925050"/>
                  <a:ext cx="914400" cy="2286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28" name="HTMLHidden2" r:id="rId3" imgW="914400" imgH="228600"/>
        </mc:Choice>
        <mc:Fallback>
          <p:control name="HTMLHidden2" r:id="rId3" imgW="914400" imgH="228600">
            <p:pic>
              <p:nvPicPr>
                <p:cNvPr id="6" name="HTMLHidden2">
                  <a:extLst>
                    <a:ext uri="{FF2B5EF4-FFF2-40B4-BE49-F238E27FC236}">
                      <a16:creationId xmlns:a16="http://schemas.microsoft.com/office/drawing/2014/main" id="{6B81F188-B45B-41D1-91FD-F9B22F32E1AF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1"/>
                <a:srcRect/>
                <a:stretch>
                  <a:fillRect/>
                </a:stretch>
              </p:blipFill>
              <p:spPr bwMode="auto">
                <a:xfrm>
                  <a:off x="6005513" y="-9925050"/>
                  <a:ext cx="914400" cy="2286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29" name="HTMLHidden3" r:id="rId4" imgW="914400" imgH="228600"/>
        </mc:Choice>
        <mc:Fallback>
          <p:control name="HTMLHidden3" r:id="rId4" imgW="914400" imgH="228600">
            <p:pic>
              <p:nvPicPr>
                <p:cNvPr id="7" name="HTMLHidden3">
                  <a:extLst>
                    <a:ext uri="{FF2B5EF4-FFF2-40B4-BE49-F238E27FC236}">
                      <a16:creationId xmlns:a16="http://schemas.microsoft.com/office/drawing/2014/main" id="{83711EC6-2246-436D-8694-E2A6C302ADA1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2"/>
                <a:srcRect/>
                <a:stretch>
                  <a:fillRect/>
                </a:stretch>
              </p:blipFill>
              <p:spPr bwMode="auto">
                <a:xfrm>
                  <a:off x="6005513" y="-9925050"/>
                  <a:ext cx="914400" cy="2286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30" name="HTMLHidden4" r:id="rId5" imgW="914400" imgH="228600"/>
        </mc:Choice>
        <mc:Fallback>
          <p:control name="HTMLHidden4" r:id="rId5" imgW="914400" imgH="228600">
            <p:pic>
              <p:nvPicPr>
                <p:cNvPr id="9" name="HTMLHidden4">
                  <a:extLst>
                    <a:ext uri="{FF2B5EF4-FFF2-40B4-BE49-F238E27FC236}">
                      <a16:creationId xmlns:a16="http://schemas.microsoft.com/office/drawing/2014/main" id="{8A44CA20-4564-459B-991D-5CA7C86AB74B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3"/>
                <a:srcRect/>
                <a:stretch>
                  <a:fillRect/>
                </a:stretch>
              </p:blipFill>
              <p:spPr bwMode="auto">
                <a:xfrm>
                  <a:off x="6005513" y="-9925050"/>
                  <a:ext cx="914400" cy="2286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31" name="HTMLHidden5" r:id="rId6" imgW="914400" imgH="228600"/>
        </mc:Choice>
        <mc:Fallback>
          <p:control name="HTMLHidden5" r:id="rId6" imgW="914400" imgH="228600">
            <p:pic>
              <p:nvPicPr>
                <p:cNvPr id="10" name="HTMLHidden5">
                  <a:extLst>
                    <a:ext uri="{FF2B5EF4-FFF2-40B4-BE49-F238E27FC236}">
                      <a16:creationId xmlns:a16="http://schemas.microsoft.com/office/drawing/2014/main" id="{F718607A-70B9-4FA3-B794-6324E52C1CA4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3"/>
                <a:srcRect/>
                <a:stretch>
                  <a:fillRect/>
                </a:stretch>
              </p:blipFill>
              <p:spPr bwMode="auto">
                <a:xfrm>
                  <a:off x="6005513" y="-9925050"/>
                  <a:ext cx="914400" cy="2286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32" name="HTMLHidden6" r:id="rId7" imgW="914400" imgH="228600"/>
        </mc:Choice>
        <mc:Fallback>
          <p:control name="HTMLHidden6" r:id="rId7" imgW="914400" imgH="228600">
            <p:pic>
              <p:nvPicPr>
                <p:cNvPr id="11" name="HTMLHidden6">
                  <a:extLst>
                    <a:ext uri="{FF2B5EF4-FFF2-40B4-BE49-F238E27FC236}">
                      <a16:creationId xmlns:a16="http://schemas.microsoft.com/office/drawing/2014/main" id="{42B5EBFE-CFD3-4B5A-920D-9EABEC136FF9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2"/>
                <a:srcRect/>
                <a:stretch>
                  <a:fillRect/>
                </a:stretch>
              </p:blipFill>
              <p:spPr bwMode="auto">
                <a:xfrm>
                  <a:off x="6005513" y="-9925050"/>
                  <a:ext cx="914400" cy="2286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2087408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4341" y="198572"/>
            <a:ext cx="10292593" cy="1036850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Director of DevSecOps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4342" y="1828800"/>
            <a:ext cx="8816230" cy="43434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  <a:tabLst>
                <a:tab pos="971550" algn="l"/>
              </a:tabLst>
            </a:pPr>
            <a:r>
              <a:rPr lang="en-US" dirty="0">
                <a:latin typeface="Calibri"/>
                <a:cs typeface="Calibri"/>
              </a:rPr>
              <a:t>Responsibilities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Release new software rapidly by closely aligning development, testing, and operations for faster product delivery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Ensures application and data security across all cloud tiers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100" dirty="0">
                <a:latin typeface="Calibri" panose="020F0502020204030204" pitchFamily="34" charset="0"/>
                <a:cs typeface="Calibri" panose="020F0502020204030204" pitchFamily="34" charset="0"/>
              </a:rPr>
              <a:t>Concerns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dirty="0">
                <a:latin typeface="Calibri"/>
                <a:cs typeface="Calibri"/>
              </a:rPr>
              <a:t>Needs visibility into all security risks across all cloud environments so that they can be addressed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dirty="0">
                <a:latin typeface="Calibri"/>
                <a:cs typeface="Calibri"/>
              </a:rPr>
              <a:t>New tools emerging all the time to make keeping developer skills up-to-date difficult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kern="0" dirty="0">
                <a:latin typeface="Calibri" pitchFamily="34" charset="0"/>
                <a:ea typeface="MS PGothic" pitchFamily="34" charset="-128"/>
                <a:cs typeface="Arial"/>
              </a:rPr>
              <a:t>Wants to see examples of how other development teams have used technology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8DEED-AEB0-4F2E-BF74-64489A052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2822" y="1860679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913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4341" y="207999"/>
            <a:ext cx="10292593" cy="1036850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DevSecOps Engineers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4341" y="1828800"/>
            <a:ext cx="10292593" cy="43434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300"/>
              </a:spcBef>
              <a:tabLst>
                <a:tab pos="971550" algn="l"/>
              </a:tabLst>
            </a:pPr>
            <a:r>
              <a:rPr lang="en-US" dirty="0">
                <a:latin typeface="Calibri"/>
                <a:cs typeface="Calibri"/>
              </a:rPr>
              <a:t>Responsibilities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tabLst>
                <a:tab pos="971550" algn="l"/>
              </a:tabLst>
            </a:pPr>
            <a:r>
              <a:rPr lang="en-US" dirty="0">
                <a:latin typeface="Calibri"/>
                <a:cs typeface="Calibri"/>
              </a:rPr>
              <a:t>Participates in strategic project-planning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tabLst>
                <a:tab pos="971550" algn="l"/>
              </a:tabLst>
            </a:pPr>
            <a:r>
              <a:rPr lang="en-US" dirty="0">
                <a:latin typeface="Calibri"/>
                <a:cs typeface="Calibri"/>
              </a:rPr>
              <a:t>Responsible for developing and building applications including security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tabLst>
                <a:tab pos="971550" algn="l"/>
              </a:tabLst>
            </a:pPr>
            <a:r>
              <a:rPr lang="en-US" dirty="0">
                <a:latin typeface="Calibri"/>
                <a:cs typeface="Calibri"/>
              </a:rPr>
              <a:t>Build automated deployments using CI/CD 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tabLst>
                <a:tab pos="971550" algn="l"/>
              </a:tabLst>
            </a:pPr>
            <a:r>
              <a:rPr lang="en-US" dirty="0">
                <a:latin typeface="Calibri"/>
                <a:cs typeface="Calibri"/>
              </a:rPr>
              <a:t>Create maintenance requirements and procedures 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tabLst>
                <a:tab pos="971550" algn="l"/>
              </a:tabLst>
            </a:pPr>
            <a:r>
              <a:rPr lang="en-US" dirty="0">
                <a:latin typeface="Calibri"/>
                <a:cs typeface="Calibri"/>
              </a:rPr>
              <a:t>Troubleshoots existing and resolves existing errors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tabLst>
                <a:tab pos="971550" algn="l"/>
              </a:tabLst>
            </a:pPr>
            <a:r>
              <a:rPr lang="en-US" dirty="0">
                <a:latin typeface="Calibri"/>
                <a:cs typeface="Calibri"/>
              </a:rPr>
              <a:t>Recommends ways to improve application performance</a:t>
            </a:r>
          </a:p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en-US" sz="2100" dirty="0">
                <a:latin typeface="Calibri" panose="020F0502020204030204" pitchFamily="34" charset="0"/>
                <a:cs typeface="Calibri" panose="020F0502020204030204" pitchFamily="34" charset="0"/>
              </a:rPr>
              <a:t>Concerns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dirty="0">
                <a:latin typeface="Calibri"/>
                <a:cs typeface="Calibri"/>
              </a:rPr>
              <a:t>Needs visibility into all security risks across all cloud environments so that they can be addressed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dirty="0">
                <a:latin typeface="Calibri"/>
                <a:cs typeface="Calibri"/>
              </a:rPr>
              <a:t>Needs solid DevOps automation tools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kern="0" dirty="0">
                <a:latin typeface="Calibri" pitchFamily="34" charset="0"/>
                <a:ea typeface="MS PGothic" pitchFamily="34" charset="-128"/>
                <a:cs typeface="Arial"/>
              </a:rPr>
              <a:t>Wants to see examples of how other engineers have used technology</a:t>
            </a:r>
            <a:endParaRPr lang="en-US" dirty="0">
              <a:latin typeface="Calibri"/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4B3E13-9736-4BF1-A7B9-78860C4D7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8632" y="1766132"/>
            <a:ext cx="1848108" cy="2467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925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ales Direction 16X9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rection presentation (widescreen).potx" id="{D17AB31B-F25B-45F4-B34E-C6982D129A29}" vid="{B63A7B92-8C2A-4E6A-9062-768A2448E61C}"/>
    </a:ext>
  </a:extLst>
</a:theme>
</file>

<file path=ppt/theme/theme2.xml><?xml version="1.0" encoding="utf-8"?>
<a:theme xmlns:a="http://schemas.openxmlformats.org/drawingml/2006/main" name="Office Theme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direction presentation (widescreen)</Template>
  <TotalTime>1964</TotalTime>
  <Words>528</Words>
  <Application>Microsoft Office PowerPoint</Application>
  <PresentationFormat>Widescreen</PresentationFormat>
  <Paragraphs>83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MS PGothic</vt:lpstr>
      <vt:lpstr>Arial</vt:lpstr>
      <vt:lpstr>Book Antiqua</vt:lpstr>
      <vt:lpstr>Calibri</vt:lpstr>
      <vt:lpstr>Sales Direction 16X9</vt:lpstr>
      <vt:lpstr>Multi-Cloud, Security and DevSecOps Presentation</vt:lpstr>
      <vt:lpstr>What Keeps This Guy Awake at Night?</vt:lpstr>
      <vt:lpstr>Multi-Cloud Concerns</vt:lpstr>
      <vt:lpstr>Multi-Cloud Security Concerns</vt:lpstr>
      <vt:lpstr>CIO</vt:lpstr>
      <vt:lpstr>CISO</vt:lpstr>
      <vt:lpstr>Director of Security or Risk Manager</vt:lpstr>
      <vt:lpstr>Director of DevSecOps</vt:lpstr>
      <vt:lpstr>DevSecOps Engineers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with Picture Layout</dc:title>
  <dc:creator>Tom Fisher</dc:creator>
  <cp:lastModifiedBy>Tom Fisher</cp:lastModifiedBy>
  <cp:revision>42</cp:revision>
  <dcterms:created xsi:type="dcterms:W3CDTF">2018-05-07T12:40:47Z</dcterms:created>
  <dcterms:modified xsi:type="dcterms:W3CDTF">2018-05-31T01:39:01Z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